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8"/>
  </p:notesMasterIdLst>
  <p:sldIdLst>
    <p:sldId id="256" r:id="rId2"/>
    <p:sldId id="266" r:id="rId3"/>
    <p:sldId id="261" r:id="rId4"/>
    <p:sldId id="263" r:id="rId5"/>
    <p:sldId id="265" r:id="rId6"/>
    <p:sldId id="270" r:id="rId7"/>
    <p:sldId id="264" r:id="rId8"/>
    <p:sldId id="269" r:id="rId9"/>
    <p:sldId id="271" r:id="rId10"/>
    <p:sldId id="267" r:id="rId11"/>
    <p:sldId id="272" r:id="rId12"/>
    <p:sldId id="276" r:id="rId13"/>
    <p:sldId id="268" r:id="rId14"/>
    <p:sldId id="275" r:id="rId15"/>
    <p:sldId id="277" r:id="rId16"/>
    <p:sldId id="274" r:id="rId17"/>
    <p:sldId id="278" r:id="rId18"/>
    <p:sldId id="273" r:id="rId19"/>
    <p:sldId id="279" r:id="rId20"/>
    <p:sldId id="283" r:id="rId21"/>
    <p:sldId id="284" r:id="rId22"/>
    <p:sldId id="282" r:id="rId23"/>
    <p:sldId id="257" r:id="rId24"/>
    <p:sldId id="258" r:id="rId25"/>
    <p:sldId id="259" r:id="rId26"/>
    <p:sldId id="260" r:id="rId2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0" d="100"/>
          <a:sy n="90" d="100"/>
        </p:scale>
        <p:origin x="-108" y="-15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Z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26659E4-677E-44E1-A289-CA2B8A768E29}" type="datetimeFigureOut">
              <a:rPr lang="en-ZA" smtClean="0"/>
              <a:pPr/>
              <a:t>2011/05/16</a:t>
            </a:fld>
            <a:endParaRPr lang="en-Z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Z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Z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649DAB6-849B-478D-8445-32C8EA789F85}" type="slidenum">
              <a:rPr lang="en-ZA" smtClean="0"/>
              <a:pPr/>
              <a:t>‹#›</a:t>
            </a:fld>
            <a:endParaRPr lang="en-Z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ZA" dirty="0" smtClean="0"/>
              <a:t>http://www.youtube.com/watch?v=DLlVFxZrkoQ</a:t>
            </a:r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49DAB6-849B-478D-8445-32C8EA789F85}" type="slidenum">
              <a:rPr lang="en-ZA" smtClean="0"/>
              <a:pPr/>
              <a:t>6</a:t>
            </a:fld>
            <a:endParaRPr lang="en-ZA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ZA" dirty="0" smtClean="0"/>
              <a:t>http://www.unesco.org/culture/ich/</a:t>
            </a:r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49DAB6-849B-478D-8445-32C8EA789F85}" type="slidenum">
              <a:rPr lang="en-ZA" smtClean="0"/>
              <a:pPr/>
              <a:t>10</a:t>
            </a:fld>
            <a:endParaRPr lang="en-ZA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ZA" dirty="0" smtClean="0"/>
              <a:t>http://www.unesco.org/culture/ich/index.php?pg=00011&amp;RL=00051</a:t>
            </a:r>
          </a:p>
          <a:p>
            <a:r>
              <a:rPr lang="en-ZA" dirty="0" smtClean="0"/>
              <a:t>(</a:t>
            </a:r>
            <a:r>
              <a:rPr lang="en-ZA" dirty="0" err="1" smtClean="0"/>
              <a:t>c</a:t>
            </a:r>
            <a:r>
              <a:rPr lang="en-ZA" dirty="0" smtClean="0"/>
              <a:t>) Ministry of Culture, Colombia</a:t>
            </a:r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49DAB6-849B-478D-8445-32C8EA789F85}" type="slidenum">
              <a:rPr lang="en-ZA" smtClean="0"/>
              <a:pPr/>
              <a:t>12</a:t>
            </a:fld>
            <a:endParaRPr lang="en-ZA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ZA" dirty="0" smtClean="0"/>
              <a:t>http://www.dac.gov.za/policies/Draft%20National%20Policy%20on%20South%20African%20Living%20Heritage%20_ICH_.pdf</a:t>
            </a:r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49DAB6-849B-478D-8445-32C8EA789F85}" type="slidenum">
              <a:rPr lang="en-ZA" smtClean="0"/>
              <a:pPr/>
              <a:t>13</a:t>
            </a:fld>
            <a:endParaRPr lang="en-ZA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ZA" dirty="0" smtClean="0"/>
              <a:t>http://www.facebook.com/Mastercrafts</a:t>
            </a:r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49DAB6-849B-478D-8445-32C8EA789F85}" type="slidenum">
              <a:rPr lang="en-ZA" smtClean="0"/>
              <a:pPr/>
              <a:t>15</a:t>
            </a:fld>
            <a:endParaRPr lang="en-ZA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ZA" dirty="0" smtClean="0"/>
              <a:t>http://ignca.nic.in/</a:t>
            </a:r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49DAB6-849B-478D-8445-32C8EA789F85}" type="slidenum">
              <a:rPr lang="en-ZA" smtClean="0"/>
              <a:pPr/>
              <a:t>17</a:t>
            </a:fld>
            <a:endParaRPr lang="en-ZA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ZA" dirty="0" smtClean="0"/>
              <a:t>http://www.indiosonline.org.br/novo/</a:t>
            </a:r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49DAB6-849B-478D-8445-32C8EA789F85}" type="slidenum">
              <a:rPr lang="en-ZA" smtClean="0"/>
              <a:pPr/>
              <a:t>19</a:t>
            </a:fld>
            <a:endParaRPr lang="en-ZA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Z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4FEFDA-FE27-4C9D-89A0-BB3F491C8071}" type="datetimeFigureOut">
              <a:rPr lang="en-ZA" smtClean="0"/>
              <a:pPr/>
              <a:t>2011/05/16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B28FFE-C405-4A19-9BE4-BD34B187C2F6}" type="slidenum">
              <a:rPr lang="en-ZA" smtClean="0"/>
              <a:pPr/>
              <a:t>‹#›</a:t>
            </a:fld>
            <a:endParaRPr lang="en-Z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4FEFDA-FE27-4C9D-89A0-BB3F491C8071}" type="datetimeFigureOut">
              <a:rPr lang="en-ZA" smtClean="0"/>
              <a:pPr/>
              <a:t>2011/05/16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B28FFE-C405-4A19-9BE4-BD34B187C2F6}" type="slidenum">
              <a:rPr lang="en-ZA" smtClean="0"/>
              <a:pPr/>
              <a:t>‹#›</a:t>
            </a:fld>
            <a:endParaRPr lang="en-Z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4FEFDA-FE27-4C9D-89A0-BB3F491C8071}" type="datetimeFigureOut">
              <a:rPr lang="en-ZA" smtClean="0"/>
              <a:pPr/>
              <a:t>2011/05/16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B28FFE-C405-4A19-9BE4-BD34B187C2F6}" type="slidenum">
              <a:rPr lang="en-ZA" smtClean="0"/>
              <a:pPr/>
              <a:t>‹#›</a:t>
            </a:fld>
            <a:endParaRPr lang="en-Z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4FEFDA-FE27-4C9D-89A0-BB3F491C8071}" type="datetimeFigureOut">
              <a:rPr lang="en-ZA" smtClean="0"/>
              <a:pPr/>
              <a:t>2011/05/16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B28FFE-C405-4A19-9BE4-BD34B187C2F6}" type="slidenum">
              <a:rPr lang="en-ZA" smtClean="0"/>
              <a:pPr/>
              <a:t>‹#›</a:t>
            </a:fld>
            <a:endParaRPr lang="en-Z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4FEFDA-FE27-4C9D-89A0-BB3F491C8071}" type="datetimeFigureOut">
              <a:rPr lang="en-ZA" smtClean="0"/>
              <a:pPr/>
              <a:t>2011/05/16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B28FFE-C405-4A19-9BE4-BD34B187C2F6}" type="slidenum">
              <a:rPr lang="en-ZA" smtClean="0"/>
              <a:pPr/>
              <a:t>‹#›</a:t>
            </a:fld>
            <a:endParaRPr lang="en-Z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4FEFDA-FE27-4C9D-89A0-BB3F491C8071}" type="datetimeFigureOut">
              <a:rPr lang="en-ZA" smtClean="0"/>
              <a:pPr/>
              <a:t>2011/05/16</a:t>
            </a:fld>
            <a:endParaRPr lang="en-Z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B28FFE-C405-4A19-9BE4-BD34B187C2F6}" type="slidenum">
              <a:rPr lang="en-ZA" smtClean="0"/>
              <a:pPr/>
              <a:t>‹#›</a:t>
            </a:fld>
            <a:endParaRPr lang="en-Z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4FEFDA-FE27-4C9D-89A0-BB3F491C8071}" type="datetimeFigureOut">
              <a:rPr lang="en-ZA" smtClean="0"/>
              <a:pPr/>
              <a:t>2011/05/16</a:t>
            </a:fld>
            <a:endParaRPr lang="en-Z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B28FFE-C405-4A19-9BE4-BD34B187C2F6}" type="slidenum">
              <a:rPr lang="en-ZA" smtClean="0"/>
              <a:pPr/>
              <a:t>‹#›</a:t>
            </a:fld>
            <a:endParaRPr lang="en-Z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4FEFDA-FE27-4C9D-89A0-BB3F491C8071}" type="datetimeFigureOut">
              <a:rPr lang="en-ZA" smtClean="0"/>
              <a:pPr/>
              <a:t>2011/05/16</a:t>
            </a:fld>
            <a:endParaRPr lang="en-Z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B28FFE-C405-4A19-9BE4-BD34B187C2F6}" type="slidenum">
              <a:rPr lang="en-ZA" smtClean="0"/>
              <a:pPr/>
              <a:t>‹#›</a:t>
            </a:fld>
            <a:endParaRPr lang="en-Z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4FEFDA-FE27-4C9D-89A0-BB3F491C8071}" type="datetimeFigureOut">
              <a:rPr lang="en-ZA" smtClean="0"/>
              <a:pPr/>
              <a:t>2011/05/16</a:t>
            </a:fld>
            <a:endParaRPr lang="en-Z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B28FFE-C405-4A19-9BE4-BD34B187C2F6}" type="slidenum">
              <a:rPr lang="en-ZA" smtClean="0"/>
              <a:pPr/>
              <a:t>‹#›</a:t>
            </a:fld>
            <a:endParaRPr lang="en-Z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4FEFDA-FE27-4C9D-89A0-BB3F491C8071}" type="datetimeFigureOut">
              <a:rPr lang="en-ZA" smtClean="0"/>
              <a:pPr/>
              <a:t>2011/05/16</a:t>
            </a:fld>
            <a:endParaRPr lang="en-Z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B28FFE-C405-4A19-9BE4-BD34B187C2F6}" type="slidenum">
              <a:rPr lang="en-ZA" smtClean="0"/>
              <a:pPr/>
              <a:t>‹#›</a:t>
            </a:fld>
            <a:endParaRPr lang="en-Z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Z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4FEFDA-FE27-4C9D-89A0-BB3F491C8071}" type="datetimeFigureOut">
              <a:rPr lang="en-ZA" smtClean="0"/>
              <a:pPr/>
              <a:t>2011/05/16</a:t>
            </a:fld>
            <a:endParaRPr lang="en-Z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B28FFE-C405-4A19-9BE4-BD34B187C2F6}" type="slidenum">
              <a:rPr lang="en-ZA" smtClean="0"/>
              <a:pPr/>
              <a:t>‹#›</a:t>
            </a:fld>
            <a:endParaRPr lang="en-Z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4FEFDA-FE27-4C9D-89A0-BB3F491C8071}" type="datetimeFigureOut">
              <a:rPr lang="en-ZA" smtClean="0"/>
              <a:pPr/>
              <a:t>2011/05/16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B28FFE-C405-4A19-9BE4-BD34B187C2F6}" type="slidenum">
              <a:rPr lang="en-ZA" smtClean="0"/>
              <a:pPr/>
              <a:t>‹#›</a:t>
            </a:fld>
            <a:endParaRPr lang="en-Z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ZA" dirty="0" smtClean="0"/>
              <a:t>Raising awareness</a:t>
            </a:r>
            <a:endParaRPr lang="en-ZA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ZA" dirty="0" smtClean="0">
                <a:solidFill>
                  <a:schemeClr val="tx1"/>
                </a:solidFill>
              </a:rPr>
              <a:t>IMP 5.5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323528" y="332656"/>
            <a:ext cx="3214687" cy="2008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755576" y="4365625"/>
            <a:ext cx="8137599" cy="1943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>
              <a:lnSpc>
                <a:spcPct val="80000"/>
              </a:lnSpc>
              <a:spcBef>
                <a:spcPct val="20000"/>
              </a:spcBef>
            </a:pPr>
            <a:r>
              <a:rPr lang="en-US" sz="2800" b="1" dirty="0"/>
              <a:t/>
            </a:r>
            <a:br>
              <a:rPr lang="en-US" sz="2800" b="1" dirty="0"/>
            </a:br>
            <a:endParaRPr lang="en-US" sz="2800" b="1" dirty="0" smtClean="0"/>
          </a:p>
          <a:p>
            <a:pPr marL="342900" indent="-342900" algn="ctr">
              <a:lnSpc>
                <a:spcPct val="80000"/>
              </a:lnSpc>
              <a:spcBef>
                <a:spcPct val="20000"/>
              </a:spcBef>
            </a:pPr>
            <a:r>
              <a:rPr lang="en-US" sz="2800" b="1" dirty="0" smtClean="0"/>
              <a:t>UNESCO </a:t>
            </a:r>
            <a:endParaRPr lang="en-US" sz="2800" b="1" dirty="0"/>
          </a:p>
          <a:p>
            <a:pPr marL="342900" indent="-342900" algn="ctr">
              <a:lnSpc>
                <a:spcPct val="80000"/>
              </a:lnSpc>
              <a:spcBef>
                <a:spcPct val="20000"/>
              </a:spcBef>
            </a:pPr>
            <a:r>
              <a:rPr lang="en-US" sz="2800" b="1" dirty="0"/>
              <a:t>Intangible Cultural Heritage Section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552" y="0"/>
            <a:ext cx="8229600" cy="1143000"/>
          </a:xfrm>
        </p:spPr>
        <p:txBody>
          <a:bodyPr/>
          <a:lstStyle/>
          <a:p>
            <a:r>
              <a:rPr lang="en-ZA" dirty="0" smtClean="0"/>
              <a:t>The UNESCO ICH website</a:t>
            </a:r>
            <a:endParaRPr lang="en-ZA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1547664" y="908720"/>
            <a:ext cx="6408251" cy="5300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467544" y="6381328"/>
            <a:ext cx="42484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dirty="0" smtClean="0"/>
              <a:t>http://www.unesco.org/culture/ich/</a:t>
            </a:r>
            <a:endParaRPr lang="en-ZA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 smtClean="0"/>
              <a:t>the role of states parties</a:t>
            </a:r>
            <a:endParaRPr lang="en-ZA" dirty="0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79512" y="188640"/>
            <a:ext cx="3214687" cy="2008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563888" y="274638"/>
            <a:ext cx="5122912" cy="1143000"/>
          </a:xfrm>
        </p:spPr>
        <p:txBody>
          <a:bodyPr>
            <a:normAutofit fontScale="90000"/>
          </a:bodyPr>
          <a:lstStyle/>
          <a:p>
            <a:pPr algn="r"/>
            <a:r>
              <a:rPr lang="en-ZA" dirty="0" smtClean="0"/>
              <a:t>Colombian awareness-raising activities</a:t>
            </a:r>
            <a:endParaRPr lang="en-ZA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2190750" y="2320131"/>
            <a:ext cx="4762500" cy="308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2195736" y="5517232"/>
            <a:ext cx="511256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b="1" dirty="0" smtClean="0"/>
              <a:t>The Carnival of Barranquilla</a:t>
            </a:r>
            <a:r>
              <a:rPr lang="en-ZA" dirty="0" smtClean="0"/>
              <a:t>, Colombia (Representative List, 2008) (</a:t>
            </a:r>
            <a:r>
              <a:rPr lang="en-ZA" dirty="0" err="1" smtClean="0"/>
              <a:t>c</a:t>
            </a:r>
            <a:r>
              <a:rPr lang="en-ZA" dirty="0" smtClean="0"/>
              <a:t>) Ministry of Culture, Colombia</a:t>
            </a:r>
            <a:endParaRPr lang="en-ZA" b="1" dirty="0" smtClean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179512" y="188640"/>
            <a:ext cx="3214687" cy="2008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75856" y="274638"/>
            <a:ext cx="5410944" cy="1143000"/>
          </a:xfrm>
        </p:spPr>
        <p:txBody>
          <a:bodyPr>
            <a:normAutofit fontScale="90000"/>
          </a:bodyPr>
          <a:lstStyle/>
          <a:p>
            <a:r>
              <a:rPr lang="en-ZA" dirty="0" smtClean="0"/>
              <a:t>South African Living Heritage Policy</a:t>
            </a:r>
            <a:endParaRPr lang="en-ZA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3995936" y="1700808"/>
            <a:ext cx="3854981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179512" y="188640"/>
            <a:ext cx="3214687" cy="2008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 smtClean="0"/>
              <a:t>the role of the media</a:t>
            </a:r>
            <a:endParaRPr lang="en-ZA" dirty="0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79512" y="188640"/>
            <a:ext cx="3214687" cy="2008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 smtClean="0"/>
              <a:t>A BBC Programme: </a:t>
            </a:r>
            <a:r>
              <a:rPr lang="en-ZA" dirty="0" err="1" smtClean="0"/>
              <a:t>Mastercrafts</a:t>
            </a:r>
            <a:endParaRPr lang="en-ZA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755576" y="1412776"/>
            <a:ext cx="7514242" cy="48531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755576" y="6309320"/>
            <a:ext cx="50405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dirty="0" smtClean="0"/>
              <a:t>http://www.facebook.com/Mastercrafts</a:t>
            </a:r>
            <a:endParaRPr lang="en-ZA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 smtClean="0"/>
              <a:t>The role of institutions and organizations</a:t>
            </a:r>
            <a:endParaRPr lang="en-ZA" dirty="0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79512" y="188640"/>
            <a:ext cx="3214687" cy="2008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8" y="274638"/>
            <a:ext cx="8496944" cy="922114"/>
          </a:xfrm>
        </p:spPr>
        <p:txBody>
          <a:bodyPr>
            <a:normAutofit/>
          </a:bodyPr>
          <a:lstStyle/>
          <a:p>
            <a:r>
              <a:rPr lang="en-ZA" sz="3600" dirty="0" err="1" smtClean="0"/>
              <a:t>Indira</a:t>
            </a:r>
            <a:r>
              <a:rPr lang="en-ZA" sz="3600" dirty="0" smtClean="0"/>
              <a:t> Gandhi National Centre for the Arts </a:t>
            </a:r>
            <a:endParaRPr lang="en-ZA" sz="36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827585" y="1196752"/>
            <a:ext cx="7272808" cy="5327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4716016" y="6453336"/>
            <a:ext cx="3600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dirty="0" smtClean="0"/>
              <a:t>http://ignca.nic.in/</a:t>
            </a:r>
            <a:endParaRPr lang="en-ZA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 smtClean="0"/>
              <a:t>The role of communities</a:t>
            </a:r>
            <a:endParaRPr lang="en-ZA" dirty="0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79512" y="188640"/>
            <a:ext cx="3214687" cy="2008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899592" y="188641"/>
            <a:ext cx="7416824" cy="63012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5004048" y="6488668"/>
            <a:ext cx="38164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dirty="0" smtClean="0"/>
              <a:t>http://www.indiosonline.org.br/novo/</a:t>
            </a:r>
            <a:endParaRPr lang="en-ZA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35896" y="274638"/>
            <a:ext cx="5050904" cy="1143000"/>
          </a:xfrm>
        </p:spPr>
        <p:txBody>
          <a:bodyPr>
            <a:normAutofit/>
          </a:bodyPr>
          <a:lstStyle/>
          <a:p>
            <a:r>
              <a:rPr lang="en-ZA" dirty="0" smtClean="0"/>
              <a:t>In this presentation... </a:t>
            </a:r>
            <a:endParaRPr lang="en-Z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95936" y="2348880"/>
            <a:ext cx="4690864" cy="3777283"/>
          </a:xfrm>
        </p:spPr>
        <p:txBody>
          <a:bodyPr>
            <a:normAutofit fontScale="92500" lnSpcReduction="20000"/>
          </a:bodyPr>
          <a:lstStyle/>
          <a:p>
            <a:pPr lvl="0">
              <a:buNone/>
            </a:pPr>
            <a:r>
              <a:rPr lang="en-ZA" b="1" dirty="0" smtClean="0"/>
              <a:t>Awareness raising:</a:t>
            </a:r>
          </a:p>
          <a:p>
            <a:r>
              <a:rPr lang="fr-FR" dirty="0" err="1" smtClean="0"/>
              <a:t>What</a:t>
            </a:r>
            <a:r>
              <a:rPr lang="fr-FR" dirty="0" smtClean="0"/>
              <a:t> </a:t>
            </a:r>
            <a:r>
              <a:rPr lang="fr-FR" dirty="0" err="1" smtClean="0"/>
              <a:t>is</a:t>
            </a:r>
            <a:r>
              <a:rPr lang="fr-FR" dirty="0" smtClean="0"/>
              <a:t> </a:t>
            </a:r>
            <a:r>
              <a:rPr lang="fr-FR" dirty="0" err="1" smtClean="0"/>
              <a:t>it</a:t>
            </a:r>
            <a:r>
              <a:rPr lang="fr-FR" dirty="0" smtClean="0"/>
              <a:t>?</a:t>
            </a:r>
          </a:p>
          <a:p>
            <a:pPr lvl="0"/>
            <a:r>
              <a:rPr lang="fr-FR" dirty="0" err="1" smtClean="0"/>
              <a:t>Why</a:t>
            </a:r>
            <a:r>
              <a:rPr lang="fr-FR" dirty="0" smtClean="0"/>
              <a:t> </a:t>
            </a:r>
            <a:r>
              <a:rPr lang="fr-FR" dirty="0" err="1" smtClean="0"/>
              <a:t>is</a:t>
            </a:r>
            <a:r>
              <a:rPr lang="fr-FR" dirty="0" smtClean="0"/>
              <a:t> </a:t>
            </a:r>
            <a:r>
              <a:rPr lang="fr-FR" dirty="0" err="1" smtClean="0"/>
              <a:t>it</a:t>
            </a:r>
            <a:r>
              <a:rPr lang="fr-FR" dirty="0" smtClean="0"/>
              <a:t> </a:t>
            </a:r>
            <a:r>
              <a:rPr lang="fr-FR" dirty="0" err="1" smtClean="0"/>
              <a:t>needed</a:t>
            </a:r>
            <a:r>
              <a:rPr lang="fr-FR" dirty="0" smtClean="0"/>
              <a:t>?</a:t>
            </a:r>
            <a:endParaRPr lang="en-ZA" dirty="0" smtClean="0"/>
          </a:p>
          <a:p>
            <a:pPr lvl="0"/>
            <a:r>
              <a:rPr lang="en-ZA" dirty="0" smtClean="0"/>
              <a:t>Awareness about what?</a:t>
            </a:r>
          </a:p>
          <a:p>
            <a:r>
              <a:rPr lang="en-ZA" dirty="0" smtClean="0"/>
              <a:t>How?</a:t>
            </a:r>
          </a:p>
          <a:p>
            <a:pPr lvl="0"/>
            <a:r>
              <a:rPr lang="en-ZA" dirty="0" smtClean="0"/>
              <a:t>By whom?</a:t>
            </a:r>
          </a:p>
          <a:p>
            <a:pPr lvl="0"/>
            <a:r>
              <a:rPr lang="en-ZA" dirty="0" smtClean="0"/>
              <a:t>Whose awareness?</a:t>
            </a:r>
          </a:p>
          <a:p>
            <a:pPr lvl="0"/>
            <a:r>
              <a:rPr lang="en-ZA" dirty="0" smtClean="0"/>
              <a:t>Avoiding negative effects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79512" y="188640"/>
            <a:ext cx="3214687" cy="2008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 smtClean="0"/>
              <a:t>The emblem of the Convention</a:t>
            </a:r>
            <a:endParaRPr lang="en-ZA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350085" y="2348880"/>
            <a:ext cx="6894383" cy="32403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 smtClean="0"/>
              <a:t>The emblem of the Convention</a:t>
            </a:r>
            <a:endParaRPr lang="en-Z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23928" y="1600200"/>
            <a:ext cx="4762872" cy="4525963"/>
          </a:xfrm>
        </p:spPr>
        <p:txBody>
          <a:bodyPr>
            <a:normAutofit lnSpcReduction="10000"/>
          </a:bodyPr>
          <a:lstStyle/>
          <a:p>
            <a:r>
              <a:rPr lang="en-ZA" dirty="0" smtClean="0"/>
              <a:t>Only to be used with the UNESCO emblem (OD 125)</a:t>
            </a:r>
          </a:p>
          <a:p>
            <a:r>
              <a:rPr lang="en-ZA" dirty="0" smtClean="0"/>
              <a:t>Use subject to rules and authorization (OD 128)</a:t>
            </a:r>
          </a:p>
          <a:p>
            <a:r>
              <a:rPr lang="en-ZA" dirty="0" smtClean="0"/>
              <a:t>Preferably associated with practices and events</a:t>
            </a:r>
          </a:p>
          <a:p>
            <a:r>
              <a:rPr lang="en-ZA" dirty="0" smtClean="0"/>
              <a:t>Commercial use possible under strict conditions</a:t>
            </a:r>
            <a:endParaRPr lang="en-ZA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395536" y="2708920"/>
            <a:ext cx="3214687" cy="2008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9712" y="274638"/>
            <a:ext cx="6707088" cy="1143000"/>
          </a:xfrm>
        </p:spPr>
        <p:txBody>
          <a:bodyPr/>
          <a:lstStyle/>
          <a:p>
            <a:r>
              <a:rPr lang="en-ZA" dirty="0" smtClean="0"/>
              <a:t>Avoiding </a:t>
            </a:r>
            <a:r>
              <a:rPr lang="en-ZA" smtClean="0"/>
              <a:t>negative effects</a:t>
            </a:r>
            <a:endParaRPr lang="en-Z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63888" y="1600200"/>
            <a:ext cx="5122912" cy="4525963"/>
          </a:xfrm>
        </p:spPr>
        <p:txBody>
          <a:bodyPr>
            <a:normAutofit/>
          </a:bodyPr>
          <a:lstStyle/>
          <a:p>
            <a:r>
              <a:rPr lang="en-ZA" dirty="0" smtClean="0"/>
              <a:t>Community involvement</a:t>
            </a:r>
          </a:p>
          <a:p>
            <a:r>
              <a:rPr lang="en-ZA" dirty="0" smtClean="0"/>
              <a:t>Community consent</a:t>
            </a:r>
          </a:p>
          <a:p>
            <a:r>
              <a:rPr lang="en-ZA" dirty="0" smtClean="0"/>
              <a:t>Appropriate access</a:t>
            </a:r>
          </a:p>
          <a:p>
            <a:r>
              <a:rPr lang="en-ZA" dirty="0" smtClean="0"/>
              <a:t>Mutual respect</a:t>
            </a:r>
          </a:p>
          <a:p>
            <a:r>
              <a:rPr lang="en-ZA" dirty="0" smtClean="0"/>
              <a:t>Protecting viability</a:t>
            </a:r>
          </a:p>
          <a:p>
            <a:r>
              <a:rPr lang="en-ZA" dirty="0" smtClean="0"/>
              <a:t>Fair representation</a:t>
            </a:r>
          </a:p>
          <a:p>
            <a:r>
              <a:rPr lang="en-ZA" dirty="0" smtClean="0"/>
              <a:t>Fair benefit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>
          <a:xfrm>
            <a:off x="3635896" y="274638"/>
            <a:ext cx="5050904" cy="1143000"/>
          </a:xfrm>
        </p:spPr>
        <p:txBody>
          <a:bodyPr/>
          <a:lstStyle/>
          <a:p>
            <a:pPr algn="r"/>
            <a:r>
              <a:rPr lang="en-US" dirty="0" smtClean="0"/>
              <a:t>Maintain the context</a:t>
            </a:r>
            <a:endParaRPr lang="en-US" dirty="0"/>
          </a:p>
        </p:txBody>
      </p:sp>
      <p:sp>
        <p:nvSpPr>
          <p:cNvPr id="6" name="Tijdelijke aanduiding voor inhoud 5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en-GB" dirty="0" smtClean="0"/>
              <a:t>	All parties are encouraged to take particular care to ensure that awareness-raising actions will </a:t>
            </a:r>
            <a:r>
              <a:rPr lang="en-GB" dirty="0" smtClean="0">
                <a:solidFill>
                  <a:srgbClr val="FF0000"/>
                </a:solidFill>
              </a:rPr>
              <a:t>not</a:t>
            </a:r>
            <a:r>
              <a:rPr lang="en-GB" dirty="0" smtClean="0"/>
              <a:t>:</a:t>
            </a:r>
            <a:endParaRPr lang="en-US" dirty="0" smtClean="0"/>
          </a:p>
          <a:p>
            <a:pPr lvl="0"/>
            <a:endParaRPr lang="en-GB" dirty="0" smtClean="0"/>
          </a:p>
          <a:p>
            <a:pPr lvl="0">
              <a:buNone/>
            </a:pPr>
            <a:r>
              <a:rPr lang="en-GB" dirty="0" smtClean="0"/>
              <a:t>     de-contextualize or denaturalize the intangible cultural heritage manifestations or expressions concerned (</a:t>
            </a:r>
            <a:r>
              <a:rPr lang="nl-BE" dirty="0" smtClean="0"/>
              <a:t>OD </a:t>
            </a:r>
            <a:r>
              <a:rPr lang="nl-BE" dirty="0" smtClean="0"/>
              <a:t>102(a))</a:t>
            </a:r>
            <a:r>
              <a:rPr lang="en-GB" dirty="0" smtClean="0"/>
              <a:t>;</a:t>
            </a:r>
            <a:endParaRPr lang="en-US" dirty="0" smtClean="0"/>
          </a:p>
          <a:p>
            <a:endParaRPr lang="en-US" dirty="0"/>
          </a:p>
        </p:txBody>
      </p:sp>
      <p:pic>
        <p:nvPicPr>
          <p:cNvPr id="16386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467544" y="2348880"/>
            <a:ext cx="4038600" cy="2423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179512" y="188640"/>
            <a:ext cx="3214687" cy="2008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>
          <a:xfrm>
            <a:off x="3707904" y="274638"/>
            <a:ext cx="4978896" cy="1143000"/>
          </a:xfrm>
        </p:spPr>
        <p:txBody>
          <a:bodyPr>
            <a:normAutofit fontScale="90000"/>
          </a:bodyPr>
          <a:lstStyle/>
          <a:p>
            <a:pPr algn="r"/>
            <a:r>
              <a:rPr lang="nl-BE" dirty="0" smtClean="0"/>
              <a:t>Do not stereotype communities</a:t>
            </a:r>
            <a:endParaRPr lang="en-US" dirty="0"/>
          </a:p>
        </p:txBody>
      </p:sp>
      <p:sp>
        <p:nvSpPr>
          <p:cNvPr id="6" name="Tijdelijke aanduiding voor inhoud 5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en-GB" dirty="0" smtClean="0"/>
              <a:t>	All parties are encouraged to take particular care to ensure that awareness-raising actions will </a:t>
            </a:r>
            <a:r>
              <a:rPr lang="en-GB" dirty="0" smtClean="0">
                <a:solidFill>
                  <a:srgbClr val="FF0000"/>
                </a:solidFill>
              </a:rPr>
              <a:t>not:</a:t>
            </a:r>
            <a:endParaRPr lang="en-US" dirty="0" smtClean="0">
              <a:solidFill>
                <a:srgbClr val="FF0000"/>
              </a:solidFill>
            </a:endParaRPr>
          </a:p>
          <a:p>
            <a:pPr lvl="0"/>
            <a:endParaRPr lang="en-GB" dirty="0" smtClean="0"/>
          </a:p>
          <a:p>
            <a:pPr lvl="0">
              <a:buNone/>
            </a:pPr>
            <a:r>
              <a:rPr lang="en-GB" dirty="0" smtClean="0"/>
              <a:t>	mark the communities, groups or individuals concerned as not participating in contemporary life, or harm in any way their image (OD </a:t>
            </a:r>
            <a:r>
              <a:rPr lang="en-GB" dirty="0" smtClean="0"/>
              <a:t>102(b));</a:t>
            </a:r>
            <a:endParaRPr lang="en-US" dirty="0"/>
          </a:p>
        </p:txBody>
      </p:sp>
      <p:pic>
        <p:nvPicPr>
          <p:cNvPr id="16387" name="Picture 3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467544" y="2564904"/>
            <a:ext cx="4038600" cy="2423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179512" y="188640"/>
            <a:ext cx="3214687" cy="2008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>
          <a:xfrm>
            <a:off x="3563888" y="274638"/>
            <a:ext cx="5122912" cy="1143000"/>
          </a:xfrm>
        </p:spPr>
        <p:txBody>
          <a:bodyPr>
            <a:normAutofit fontScale="90000"/>
          </a:bodyPr>
          <a:lstStyle/>
          <a:p>
            <a:pPr algn="r"/>
            <a:r>
              <a:rPr lang="nl-BE" dirty="0" smtClean="0"/>
              <a:t>Do not misappropriate or abuse</a:t>
            </a:r>
            <a:endParaRPr lang="en-US" dirty="0"/>
          </a:p>
        </p:txBody>
      </p:sp>
      <p:sp>
        <p:nvSpPr>
          <p:cNvPr id="6" name="Tijdelijke aanduiding voor inhoud 5"/>
          <p:cNvSpPr>
            <a:spLocks noGrp="1"/>
          </p:cNvSpPr>
          <p:nvPr>
            <p:ph sz="half" idx="2"/>
          </p:nvPr>
        </p:nvSpPr>
        <p:spPr>
          <a:xfrm>
            <a:off x="4648200" y="1412776"/>
            <a:ext cx="4038600" cy="4713387"/>
          </a:xfrm>
        </p:spPr>
        <p:txBody>
          <a:bodyPr>
            <a:normAutofit fontScale="92500" lnSpcReduction="10000"/>
          </a:bodyPr>
          <a:lstStyle/>
          <a:p>
            <a:pPr lvl="0">
              <a:buNone/>
            </a:pPr>
            <a:r>
              <a:rPr lang="en-GB" dirty="0" smtClean="0"/>
              <a:t>	All parties are encouraged to take particular care to ensure that awareness-raising actions will </a:t>
            </a:r>
            <a:r>
              <a:rPr lang="en-GB" dirty="0" smtClean="0">
                <a:solidFill>
                  <a:srgbClr val="FF0000"/>
                </a:solidFill>
              </a:rPr>
              <a:t>not:</a:t>
            </a:r>
          </a:p>
          <a:p>
            <a:pPr lvl="0">
              <a:buNone/>
            </a:pPr>
            <a:endParaRPr lang="en-GB" dirty="0" smtClean="0"/>
          </a:p>
          <a:p>
            <a:pPr lvl="0">
              <a:buNone/>
            </a:pPr>
            <a:r>
              <a:rPr lang="en-GB" dirty="0" smtClean="0"/>
              <a:t>     facilitate the misappropriation or abuse of the knowledge and skills of the communities, groups or individuals concerned (OD </a:t>
            </a:r>
            <a:r>
              <a:rPr lang="en-GB" dirty="0" smtClean="0"/>
              <a:t>102(d));     </a:t>
            </a:r>
            <a:endParaRPr lang="en-US" dirty="0" smtClean="0"/>
          </a:p>
          <a:p>
            <a:endParaRPr lang="en-US" dirty="0"/>
          </a:p>
        </p:txBody>
      </p:sp>
      <p:pic>
        <p:nvPicPr>
          <p:cNvPr id="18435" name="Picture 3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457200" y="2651601"/>
            <a:ext cx="4038600" cy="2423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179512" y="188640"/>
            <a:ext cx="3214687" cy="2008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>
          <a:xfrm>
            <a:off x="3563888" y="274638"/>
            <a:ext cx="5122912" cy="1143000"/>
          </a:xfrm>
        </p:spPr>
        <p:txBody>
          <a:bodyPr>
            <a:normAutofit fontScale="90000"/>
          </a:bodyPr>
          <a:lstStyle/>
          <a:p>
            <a:pPr algn="r"/>
            <a:r>
              <a:rPr lang="nl-BE" dirty="0" smtClean="0"/>
              <a:t>Avoid over-commercialization</a:t>
            </a:r>
            <a:endParaRPr lang="en-US" dirty="0"/>
          </a:p>
        </p:txBody>
      </p:sp>
      <p:sp>
        <p:nvSpPr>
          <p:cNvPr id="6" name="Tijdelijke aanduiding voor inhoud 5"/>
          <p:cNvSpPr>
            <a:spLocks noGrp="1"/>
          </p:cNvSpPr>
          <p:nvPr>
            <p:ph sz="half" idx="2"/>
          </p:nvPr>
        </p:nvSpPr>
        <p:spPr>
          <a:xfrm>
            <a:off x="4788024" y="1600200"/>
            <a:ext cx="4104456" cy="4781128"/>
          </a:xfrm>
        </p:spPr>
        <p:txBody>
          <a:bodyPr>
            <a:normAutofit fontScale="55000" lnSpcReduction="20000"/>
          </a:bodyPr>
          <a:lstStyle/>
          <a:p>
            <a:pPr>
              <a:buNone/>
            </a:pPr>
            <a:r>
              <a:rPr lang="en-GB" dirty="0" smtClean="0"/>
              <a:t>	</a:t>
            </a:r>
            <a:r>
              <a:rPr lang="en-GB" sz="5100" dirty="0" smtClean="0"/>
              <a:t>All parties are encouraged to take particular care to ensure that awareness-raising actions will </a:t>
            </a:r>
            <a:r>
              <a:rPr lang="en-GB" sz="5100" dirty="0" smtClean="0">
                <a:solidFill>
                  <a:srgbClr val="FF0000"/>
                </a:solidFill>
              </a:rPr>
              <a:t>not:</a:t>
            </a:r>
          </a:p>
          <a:p>
            <a:pPr>
              <a:buNone/>
            </a:pPr>
            <a:endParaRPr lang="en-GB" sz="5100" dirty="0" smtClean="0">
              <a:solidFill>
                <a:srgbClr val="FF0000"/>
              </a:solidFill>
            </a:endParaRPr>
          </a:p>
          <a:p>
            <a:pPr>
              <a:buNone/>
            </a:pPr>
            <a:r>
              <a:rPr lang="en-GB" sz="5100" dirty="0" smtClean="0"/>
              <a:t>	lead to over-commercialization or to unsustainable tourism that may put at risk the intangible cultural heritage concerned (OD </a:t>
            </a:r>
            <a:r>
              <a:rPr lang="en-GB" sz="5100" dirty="0" smtClean="0"/>
              <a:t>102(e)).</a:t>
            </a:r>
            <a:r>
              <a:rPr lang="en-GB" dirty="0" smtClean="0"/>
              <a:t>     </a:t>
            </a:r>
            <a:endParaRPr lang="en-US" dirty="0" smtClean="0"/>
          </a:p>
          <a:p>
            <a:endParaRPr lang="en-US" dirty="0"/>
          </a:p>
        </p:txBody>
      </p:sp>
      <p:pic>
        <p:nvPicPr>
          <p:cNvPr id="17411" name="Picture 3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539552" y="2348880"/>
            <a:ext cx="4038600" cy="2423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179512" y="188640"/>
            <a:ext cx="3214687" cy="2008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47864" y="274638"/>
            <a:ext cx="5338936" cy="1143000"/>
          </a:xfrm>
        </p:spPr>
        <p:txBody>
          <a:bodyPr>
            <a:normAutofit fontScale="90000"/>
          </a:bodyPr>
          <a:lstStyle/>
          <a:p>
            <a:pPr algn="r"/>
            <a:r>
              <a:rPr lang="en-US" b="1" dirty="0" smtClean="0"/>
              <a:t>Awareness for safeguarding</a:t>
            </a:r>
            <a:endParaRPr lang="en-ZA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15616" y="2420888"/>
            <a:ext cx="7571184" cy="4176464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en-ZA" b="1" dirty="0" smtClean="0"/>
              <a:t>Preamble: </a:t>
            </a:r>
          </a:p>
          <a:p>
            <a:r>
              <a:rPr lang="en-ZA" dirty="0" smtClean="0"/>
              <a:t>Awareness of the importance of safeguarding ICH</a:t>
            </a:r>
          </a:p>
          <a:p>
            <a:pPr>
              <a:buNone/>
            </a:pPr>
            <a:r>
              <a:rPr lang="en-ZA" b="1" dirty="0" smtClean="0"/>
              <a:t>Article 1 – Purposes of the Convention</a:t>
            </a:r>
          </a:p>
          <a:p>
            <a:pPr>
              <a:buNone/>
            </a:pPr>
            <a:r>
              <a:rPr lang="en-ZA" dirty="0" smtClean="0"/>
              <a:t>The purposes of this Convention are:</a:t>
            </a:r>
          </a:p>
          <a:p>
            <a:r>
              <a:rPr lang="en-ZA" dirty="0" smtClean="0"/>
              <a:t>Safeguarding of the ICH</a:t>
            </a:r>
          </a:p>
          <a:p>
            <a:r>
              <a:rPr lang="en-ZA" dirty="0" smtClean="0"/>
              <a:t>Respect for the ICH</a:t>
            </a:r>
          </a:p>
          <a:p>
            <a:r>
              <a:rPr lang="en-ZA" dirty="0" smtClean="0"/>
              <a:t>Awareness of the importance of ICH</a:t>
            </a:r>
          </a:p>
          <a:p>
            <a:r>
              <a:rPr lang="en-ZA" dirty="0" smtClean="0"/>
              <a:t>International cooperation and assistance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79512" y="188640"/>
            <a:ext cx="3214687" cy="2008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51920" y="274638"/>
            <a:ext cx="4834880" cy="1143000"/>
          </a:xfrm>
        </p:spPr>
        <p:txBody>
          <a:bodyPr>
            <a:normAutofit fontScale="90000"/>
          </a:bodyPr>
          <a:lstStyle/>
          <a:p>
            <a:pPr algn="r"/>
            <a:r>
              <a:rPr lang="en-ZA" b="1" dirty="0" smtClean="0"/>
              <a:t>Recognition, respect, enhancement</a:t>
            </a:r>
            <a:endParaRPr lang="en-Z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43608" y="2420888"/>
            <a:ext cx="7643192" cy="4104456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en-ZA" b="1" dirty="0" smtClean="0"/>
              <a:t>Article 14</a:t>
            </a:r>
          </a:p>
          <a:p>
            <a:pPr>
              <a:buNone/>
            </a:pPr>
            <a:r>
              <a:rPr lang="en-ZA" dirty="0" smtClean="0"/>
              <a:t>Each State Party shall endeavour, by all appropriate means, to: (a) </a:t>
            </a:r>
            <a:r>
              <a:rPr lang="en-ZA" dirty="0" smtClean="0">
                <a:solidFill>
                  <a:srgbClr val="FF0000"/>
                </a:solidFill>
              </a:rPr>
              <a:t>ensure recognition of, respect for, and enhancement of the intangible cultural heritage in society</a:t>
            </a:r>
            <a:r>
              <a:rPr lang="en-ZA" dirty="0" smtClean="0"/>
              <a:t>, in particular through: (</a:t>
            </a:r>
            <a:r>
              <a:rPr lang="en-ZA" dirty="0" err="1" smtClean="0"/>
              <a:t>i</a:t>
            </a:r>
            <a:r>
              <a:rPr lang="en-ZA" dirty="0" smtClean="0"/>
              <a:t>) educational, </a:t>
            </a:r>
            <a:r>
              <a:rPr lang="en-ZA" dirty="0" smtClean="0">
                <a:solidFill>
                  <a:srgbClr val="FF0000"/>
                </a:solidFill>
              </a:rPr>
              <a:t>awareness-raising and information </a:t>
            </a:r>
            <a:r>
              <a:rPr lang="en-ZA" dirty="0" smtClean="0"/>
              <a:t>programmes, aimed at the general public, in particular young people</a:t>
            </a:r>
          </a:p>
          <a:p>
            <a:endParaRPr lang="en-ZA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79512" y="188640"/>
            <a:ext cx="3214687" cy="2008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51920" y="274638"/>
            <a:ext cx="4834880" cy="1143000"/>
          </a:xfrm>
        </p:spPr>
        <p:txBody>
          <a:bodyPr>
            <a:normAutofit fontScale="90000"/>
          </a:bodyPr>
          <a:lstStyle/>
          <a:p>
            <a:pPr algn="r"/>
            <a:r>
              <a:rPr lang="en-ZA" dirty="0" smtClean="0"/>
              <a:t>Awareness about what?</a:t>
            </a:r>
            <a:endParaRPr lang="en-Z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35696" y="2564904"/>
            <a:ext cx="6984776" cy="3888432"/>
          </a:xfrm>
        </p:spPr>
        <p:txBody>
          <a:bodyPr>
            <a:normAutofit lnSpcReduction="10000"/>
          </a:bodyPr>
          <a:lstStyle/>
          <a:p>
            <a:r>
              <a:rPr lang="en-ZA" dirty="0" smtClean="0"/>
              <a:t>The existence and diversity of ICH</a:t>
            </a:r>
          </a:p>
          <a:p>
            <a:r>
              <a:rPr lang="en-ZA" dirty="0" smtClean="0"/>
              <a:t>The value and function of ICH</a:t>
            </a:r>
          </a:p>
          <a:p>
            <a:r>
              <a:rPr lang="en-ZA" dirty="0" smtClean="0"/>
              <a:t>The role of communities concerned</a:t>
            </a:r>
          </a:p>
          <a:p>
            <a:r>
              <a:rPr lang="en-ZA" dirty="0" smtClean="0"/>
              <a:t>Threats or risks to viability</a:t>
            </a:r>
          </a:p>
          <a:p>
            <a:r>
              <a:rPr lang="en-ZA" dirty="0" smtClean="0"/>
              <a:t>Possible safeguarding actions </a:t>
            </a:r>
          </a:p>
          <a:p>
            <a:r>
              <a:rPr lang="en-ZA" dirty="0" smtClean="0"/>
              <a:t>The Convention, inscribed elements and best practices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79512" y="188640"/>
            <a:ext cx="3214687" cy="2008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07904" y="274638"/>
            <a:ext cx="4978896" cy="1143000"/>
          </a:xfrm>
        </p:spPr>
        <p:txBody>
          <a:bodyPr>
            <a:normAutofit fontScale="90000"/>
          </a:bodyPr>
          <a:lstStyle/>
          <a:p>
            <a:r>
              <a:rPr lang="en-GB" dirty="0" smtClean="0"/>
              <a:t>The </a:t>
            </a:r>
            <a:r>
              <a:rPr lang="en-GB" dirty="0" err="1" smtClean="0"/>
              <a:t>Surabhi</a:t>
            </a:r>
            <a:r>
              <a:rPr lang="en-GB" dirty="0" smtClean="0"/>
              <a:t> TV series and Foundation</a:t>
            </a:r>
            <a:endParaRPr lang="en-ZA" dirty="0"/>
          </a:p>
        </p:txBody>
      </p:sp>
      <p:pic>
        <p:nvPicPr>
          <p:cNvPr id="2051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3563888" y="1916832"/>
            <a:ext cx="4860394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179512" y="188640"/>
            <a:ext cx="3214687" cy="2008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31840" y="274638"/>
            <a:ext cx="5554960" cy="1143000"/>
          </a:xfrm>
        </p:spPr>
        <p:txBody>
          <a:bodyPr>
            <a:normAutofit fontScale="90000"/>
          </a:bodyPr>
          <a:lstStyle/>
          <a:p>
            <a:pPr algn="r"/>
            <a:r>
              <a:rPr lang="en-US" dirty="0" smtClean="0"/>
              <a:t>Ways to raise awareness</a:t>
            </a:r>
            <a:endParaRPr lang="en-Z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11760" y="2492896"/>
            <a:ext cx="6275040" cy="4176464"/>
          </a:xfrm>
        </p:spPr>
        <p:txBody>
          <a:bodyPr>
            <a:normAutofit fontScale="92500" lnSpcReduction="20000"/>
          </a:bodyPr>
          <a:lstStyle/>
          <a:p>
            <a:pPr lvl="0"/>
            <a:r>
              <a:rPr lang="en-ZA" dirty="0" smtClean="0"/>
              <a:t>Radio, television, websites </a:t>
            </a:r>
          </a:p>
          <a:p>
            <a:r>
              <a:rPr lang="en-ZA" dirty="0" smtClean="0"/>
              <a:t>Educational programs</a:t>
            </a:r>
          </a:p>
          <a:p>
            <a:r>
              <a:rPr lang="en-ZA" dirty="0" smtClean="0"/>
              <a:t>Networks, meetings and seminars for targeted groups</a:t>
            </a:r>
          </a:p>
          <a:p>
            <a:r>
              <a:rPr lang="en-ZA" dirty="0" smtClean="0"/>
              <a:t>Festivals and events</a:t>
            </a:r>
          </a:p>
          <a:p>
            <a:r>
              <a:rPr lang="en-ZA" dirty="0" smtClean="0"/>
              <a:t>Commercial activities (e.g. tourism)</a:t>
            </a:r>
          </a:p>
          <a:p>
            <a:r>
              <a:rPr lang="en-ZA" dirty="0" smtClean="0"/>
              <a:t>Inventories</a:t>
            </a:r>
          </a:p>
          <a:p>
            <a:r>
              <a:rPr lang="en-ZA" dirty="0" smtClean="0"/>
              <a:t>Lists and Register of the Convention</a:t>
            </a:r>
          </a:p>
          <a:p>
            <a:r>
              <a:rPr lang="en-ZA" dirty="0" smtClean="0"/>
              <a:t>Policies and codes of ethics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79512" y="188640"/>
            <a:ext cx="3214687" cy="2008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91880" y="274638"/>
            <a:ext cx="5194920" cy="1143000"/>
          </a:xfrm>
        </p:spPr>
        <p:txBody>
          <a:bodyPr>
            <a:normAutofit fontScale="90000"/>
          </a:bodyPr>
          <a:lstStyle/>
          <a:p>
            <a:pPr algn="r"/>
            <a:r>
              <a:rPr lang="en-US" dirty="0" smtClean="0"/>
              <a:t>Who raises whose awareness?</a:t>
            </a:r>
            <a:endParaRPr lang="en-Z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71800" y="2348880"/>
            <a:ext cx="5915000" cy="4016424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The Committee and Secretariat</a:t>
            </a:r>
          </a:p>
          <a:p>
            <a:pPr lvl="0"/>
            <a:r>
              <a:rPr lang="en-US" dirty="0" smtClean="0"/>
              <a:t>States Parties </a:t>
            </a:r>
          </a:p>
          <a:p>
            <a:r>
              <a:rPr lang="en-US" dirty="0" smtClean="0"/>
              <a:t>Media  </a:t>
            </a:r>
            <a:endParaRPr lang="en-ZA" dirty="0" smtClean="0"/>
          </a:p>
          <a:p>
            <a:pPr lvl="0"/>
            <a:r>
              <a:rPr lang="en-ZA" dirty="0" smtClean="0"/>
              <a:t>Institutions and organizations, including NGOs</a:t>
            </a:r>
          </a:p>
          <a:p>
            <a:pPr lvl="0"/>
            <a:r>
              <a:rPr lang="en-ZA" dirty="0" smtClean="0"/>
              <a:t>Communities, groups and individuals concerned, and their organizations (</a:t>
            </a:r>
            <a:r>
              <a:rPr lang="en-ZA" dirty="0" err="1" smtClean="0"/>
              <a:t>CBOs</a:t>
            </a:r>
            <a:r>
              <a:rPr lang="en-ZA" dirty="0" smtClean="0"/>
              <a:t>)</a:t>
            </a:r>
          </a:p>
          <a:p>
            <a:endParaRPr lang="en-ZA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79512" y="188640"/>
            <a:ext cx="3214687" cy="2008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 smtClean="0"/>
              <a:t>the role of the committee</a:t>
            </a:r>
            <a:endParaRPr lang="en-ZA" dirty="0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79512" y="188640"/>
            <a:ext cx="3214687" cy="2008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11052</TotalTime>
  <Words>458</Words>
  <Application>Microsoft Office PowerPoint</Application>
  <PresentationFormat>On-screen Show (4:3)</PresentationFormat>
  <Paragraphs>109</Paragraphs>
  <Slides>26</Slides>
  <Notes>7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27" baseType="lpstr">
      <vt:lpstr>Office Theme</vt:lpstr>
      <vt:lpstr>Raising awareness</vt:lpstr>
      <vt:lpstr>In this presentation... </vt:lpstr>
      <vt:lpstr>Awareness for safeguarding</vt:lpstr>
      <vt:lpstr>Recognition, respect, enhancement</vt:lpstr>
      <vt:lpstr>Awareness about what?</vt:lpstr>
      <vt:lpstr>The Surabhi TV series and Foundation</vt:lpstr>
      <vt:lpstr>Ways to raise awareness</vt:lpstr>
      <vt:lpstr>Who raises whose awareness?</vt:lpstr>
      <vt:lpstr>the role of the committee</vt:lpstr>
      <vt:lpstr>The UNESCO ICH website</vt:lpstr>
      <vt:lpstr>the role of states parties</vt:lpstr>
      <vt:lpstr>Colombian awareness-raising activities</vt:lpstr>
      <vt:lpstr>South African Living Heritage Policy</vt:lpstr>
      <vt:lpstr>the role of the media</vt:lpstr>
      <vt:lpstr>A BBC Programme: Mastercrafts</vt:lpstr>
      <vt:lpstr>The role of institutions and organizations</vt:lpstr>
      <vt:lpstr>Indira Gandhi National Centre for the Arts </vt:lpstr>
      <vt:lpstr>The role of communities</vt:lpstr>
      <vt:lpstr>Slide 19</vt:lpstr>
      <vt:lpstr>The emblem of the Convention</vt:lpstr>
      <vt:lpstr>The emblem of the Convention</vt:lpstr>
      <vt:lpstr>Avoiding negative effects</vt:lpstr>
      <vt:lpstr>Maintain the context</vt:lpstr>
      <vt:lpstr>Do not stereotype communities</vt:lpstr>
      <vt:lpstr>Do not misappropriate or abuse</vt:lpstr>
      <vt:lpstr>Avoid over-commercialization</vt:lpstr>
    </vt:vector>
  </TitlesOfParts>
  <Company>Hewlett-Packard Company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Harriet</dc:creator>
  <cp:lastModifiedBy>Harriet</cp:lastModifiedBy>
  <cp:revision>353</cp:revision>
  <dcterms:created xsi:type="dcterms:W3CDTF">2010-10-29T10:57:51Z</dcterms:created>
  <dcterms:modified xsi:type="dcterms:W3CDTF">2011-05-16T13:44:01Z</dcterms:modified>
</cp:coreProperties>
</file>